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93" r:id="rId4"/>
    <p:sldId id="290" r:id="rId5"/>
    <p:sldId id="287" r:id="rId6"/>
    <p:sldId id="263" r:id="rId7"/>
    <p:sldId id="28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30699-CF10-456F-83D4-1BBD5C162B6E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D8E34-0408-4498-A35F-29BF573D62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66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EB354-BF53-46AA-8B91-2649151C8727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2A15AF-7ADD-4ECB-AD06-5D9F6167F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8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A15AF-7ADD-4ECB-AD06-5D9F6167FE4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107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BF3AF-38C5-4634-963E-DECF7732CD45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92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FD417-F163-492E-88E0-2B86B562FB9F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35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C0BE-7C5D-422D-A41B-E077F5AA420C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56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2F67-3CBF-4683-94F3-997A23DEDC32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93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927E-D258-4D5B-A46E-5AC9C10F86CB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1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D2C9-B90B-402E-80D6-78D165E2BFCC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33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9DA0-1006-4607-A8BC-AB23530C75D5}" type="datetime1">
              <a:rPr lang="en-GB" smtClean="0"/>
              <a:t>15/12/2019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66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7C36-9CBE-436B-BB05-2238CA759E77}" type="datetime1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03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06D8-AD6C-46A6-A4C6-51C8E7FEB5DC}" type="datetime1">
              <a:rPr lang="en-GB" smtClean="0"/>
              <a:t>15/12/2019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05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BF4E-1D02-4C7D-ACB5-5084E8B10B25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095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3CA1E-F333-440E-ADB3-F78C399FAF58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71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7CF19-35DA-4573-B2D3-2DD6D207D6DD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23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4800" b="1" dirty="0" smtClean="0">
                <a:latin typeface="Perpetua" panose="02020502060401020303" pitchFamily="18" charset="0"/>
              </a:rPr>
              <a:t>IS204</a:t>
            </a:r>
            <a:endParaRPr lang="en-GB" sz="5400" b="1" dirty="0" smtClean="0">
              <a:latin typeface="Perpetua" panose="02020502060401020303" pitchFamily="18" charset="0"/>
            </a:endParaRPr>
          </a:p>
          <a:p>
            <a:pPr marL="0" indent="0" algn="ctr">
              <a:buNone/>
            </a:pPr>
            <a:r>
              <a:rPr lang="en-GB" sz="5000" b="1" dirty="0" smtClean="0">
                <a:latin typeface="Perpetua" panose="02020502060401020303" pitchFamily="18" charset="0"/>
              </a:rPr>
              <a:t>System Analysis and Design</a:t>
            </a:r>
            <a:r>
              <a:rPr lang="en-GB" sz="5400" b="1" dirty="0" smtClean="0">
                <a:latin typeface="Perpetua" panose="02020502060401020303" pitchFamily="18" charset="0"/>
              </a:rPr>
              <a:t> </a:t>
            </a:r>
            <a:endParaRPr lang="en-GB" dirty="0" smtClean="0">
              <a:latin typeface="Perpetua" panose="02020502060401020303" pitchFamily="18" charset="0"/>
            </a:endParaRPr>
          </a:p>
          <a:p>
            <a:pPr marL="0" indent="0" algn="ctr">
              <a:buNone/>
            </a:pPr>
            <a:r>
              <a:rPr lang="en-GB" sz="3200" b="1" dirty="0" smtClean="0">
                <a:latin typeface="Perpetua" panose="02020502060401020303" pitchFamily="18" charset="0"/>
              </a:rPr>
              <a:t>Overview</a:t>
            </a:r>
            <a:endParaRPr lang="en-GB" sz="3200" b="1" dirty="0">
              <a:latin typeface="Perpetua" panose="02020502060401020303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9" name="Picture 8" descr="شعار كلية علوم الحاسووب و تكنولوجيا المعلومات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6" t="13440" r="15010" b="11377"/>
          <a:stretch/>
        </p:blipFill>
        <p:spPr bwMode="auto">
          <a:xfrm>
            <a:off x="7767587" y="3534028"/>
            <a:ext cx="3586213" cy="2425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57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System Analysis and </a:t>
            </a:r>
            <a:r>
              <a:rPr lang="en-GB" b="1" dirty="0" smtClean="0">
                <a:latin typeface="Perpetua" panose="02020502060401020303" pitchFamily="18" charset="0"/>
              </a:rPr>
              <a:t>Design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What </a:t>
            </a:r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is required in a typical software development </a:t>
            </a: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project</a:t>
            </a:r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?</a:t>
            </a:r>
            <a:endParaRPr lang="en-GB" dirty="0" smtClean="0">
              <a:latin typeface="Perpetua" panose="02020502060401020303" pitchFamily="18" charset="0"/>
            </a:endParaRPr>
          </a:p>
          <a:p>
            <a:r>
              <a:rPr lang="en-GB" dirty="0">
                <a:latin typeface="Perpetua" panose="02020502060401020303" pitchFamily="18" charset="0"/>
              </a:rPr>
              <a:t>Many students who take a programming class think that programming is </a:t>
            </a:r>
            <a:r>
              <a:rPr lang="en-GB" dirty="0" smtClean="0">
                <a:latin typeface="Perpetua" panose="02020502060401020303" pitchFamily="18" charset="0"/>
              </a:rPr>
              <a:t>all you </a:t>
            </a:r>
            <a:r>
              <a:rPr lang="en-GB" dirty="0">
                <a:latin typeface="Perpetua" panose="02020502060401020303" pitchFamily="18" charset="0"/>
              </a:rPr>
              <a:t>need to develop software and deploy a </a:t>
            </a:r>
            <a:r>
              <a:rPr lang="en-GB" dirty="0" smtClean="0">
                <a:latin typeface="Perpetua" panose="02020502060401020303" pitchFamily="18" charset="0"/>
              </a:rPr>
              <a:t>system.</a:t>
            </a:r>
          </a:p>
          <a:p>
            <a:r>
              <a:rPr lang="en-GB" dirty="0">
                <a:latin typeface="Perpetua" panose="02020502060401020303" pitchFamily="18" charset="0"/>
              </a:rPr>
              <a:t>Many skills are required of a systems analyst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r>
              <a:rPr lang="en-GB" dirty="0">
                <a:latin typeface="Perpetua" panose="02020502060401020303" pitchFamily="18" charset="0"/>
              </a:rPr>
              <a:t>“soft” skills as interviewing and talking to users as well as such “hard” (</a:t>
            </a:r>
            <a:r>
              <a:rPr lang="en-GB" dirty="0" smtClean="0">
                <a:latin typeface="Perpetua" panose="02020502060401020303" pitchFamily="18" charset="0"/>
              </a:rPr>
              <a:t>more technical</a:t>
            </a:r>
            <a:r>
              <a:rPr lang="en-GB" dirty="0">
                <a:latin typeface="Perpetua" panose="02020502060401020303" pitchFamily="18" charset="0"/>
              </a:rPr>
              <a:t>) skills as detailing specifications and designing </a:t>
            </a:r>
            <a:r>
              <a:rPr lang="en-GB" dirty="0" smtClean="0">
                <a:latin typeface="Perpetua" panose="02020502060401020303" pitchFamily="18" charset="0"/>
              </a:rPr>
              <a:t>solutions</a:t>
            </a:r>
            <a:endParaRPr lang="en-GB" dirty="0">
              <a:latin typeface="Perpetua" panose="02020502060401020303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80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UML </a:t>
            </a:r>
            <a:r>
              <a:rPr lang="en-GB" b="1" dirty="0" smtClean="0">
                <a:latin typeface="Perpetua" panose="02020502060401020303" pitchFamily="18" charset="0"/>
              </a:rPr>
              <a:t>Graphical </a:t>
            </a:r>
            <a:r>
              <a:rPr lang="en-GB" b="1" dirty="0">
                <a:latin typeface="Perpetua" panose="02020502060401020303" pitchFamily="18" charset="0"/>
              </a:rPr>
              <a:t>M</a:t>
            </a:r>
            <a:r>
              <a:rPr lang="en-GB" b="1" dirty="0" smtClean="0">
                <a:latin typeface="Perpetua" panose="02020502060401020303" pitchFamily="18" charset="0"/>
              </a:rPr>
              <a:t>odels</a:t>
            </a:r>
            <a:endParaRPr lang="en-GB" b="1" dirty="0">
              <a:solidFill>
                <a:srgbClr val="C00000"/>
              </a:solidFill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Perpetua" panose="02020502060401020303" pitchFamily="18" charset="0"/>
              </a:rPr>
              <a:t>Six core processes required in the development of any new system:</a:t>
            </a:r>
          </a:p>
          <a:p>
            <a:endParaRPr lang="en-GB" b="1" i="1" dirty="0">
              <a:latin typeface="Perpetua" panose="02020502060401020303" pitchFamily="18" charset="0"/>
            </a:endParaRPr>
          </a:p>
          <a:p>
            <a:pPr marL="0" indent="0">
              <a:buNone/>
            </a:pPr>
            <a:r>
              <a:rPr lang="en-GB" i="1" dirty="0">
                <a:latin typeface="Perpetua" panose="02020502060401020303" pitchFamily="18" charset="0"/>
              </a:rPr>
              <a:t>1. Identify the problem or need.</a:t>
            </a:r>
          </a:p>
          <a:p>
            <a:pPr marL="0" indent="0">
              <a:buNone/>
            </a:pPr>
            <a:r>
              <a:rPr lang="en-GB" i="1" dirty="0">
                <a:latin typeface="Perpetua" panose="02020502060401020303" pitchFamily="18" charset="0"/>
              </a:rPr>
              <a:t>2. Plan and monitor the project—what to do, how to do it, and who does it.</a:t>
            </a:r>
          </a:p>
          <a:p>
            <a:pPr marL="0" indent="0">
              <a:buNone/>
            </a:pPr>
            <a:r>
              <a:rPr lang="en-GB" i="1" dirty="0">
                <a:latin typeface="Perpetua" panose="02020502060401020303" pitchFamily="18" charset="0"/>
              </a:rPr>
              <a:t>3. Discover and understand the details of the problem or the need.</a:t>
            </a:r>
          </a:p>
          <a:p>
            <a:pPr marL="0" indent="0">
              <a:buNone/>
            </a:pPr>
            <a:r>
              <a:rPr lang="en-GB" i="1" dirty="0">
                <a:latin typeface="Perpetua" panose="02020502060401020303" pitchFamily="18" charset="0"/>
              </a:rPr>
              <a:t>4. Design the system components that solve the problem or satisfy the need.</a:t>
            </a:r>
          </a:p>
          <a:p>
            <a:pPr marL="0" indent="0">
              <a:buNone/>
            </a:pPr>
            <a:r>
              <a:rPr lang="en-GB" i="1" dirty="0">
                <a:latin typeface="Perpetua" panose="02020502060401020303" pitchFamily="18" charset="0"/>
              </a:rPr>
              <a:t>5. Build, test, and integrate system components.</a:t>
            </a:r>
          </a:p>
          <a:p>
            <a:pPr marL="0" indent="0">
              <a:buNone/>
            </a:pPr>
            <a:r>
              <a:rPr lang="en-GB" i="1" dirty="0">
                <a:latin typeface="Perpetua" panose="02020502060401020303" pitchFamily="18" charset="0"/>
              </a:rPr>
              <a:t>6. Complete system tests and then deploy the solution.</a:t>
            </a:r>
            <a:endParaRPr lang="en-GB" dirty="0">
              <a:latin typeface="Perpetua" panose="02020502060401020303" pitchFamily="18" charset="0"/>
            </a:endParaRPr>
          </a:p>
          <a:p>
            <a:endParaRPr lang="en-GB" dirty="0" smtClean="0">
              <a:latin typeface="Perpetua" panose="02020502060401020303" pitchFamily="18" charset="0"/>
            </a:endParaRPr>
          </a:p>
          <a:p>
            <a:pPr marL="0" indent="0">
              <a:buNone/>
            </a:pPr>
            <a:endParaRPr lang="en-GB" dirty="0" smtClean="0">
              <a:latin typeface="Perpetua" panose="02020502060401020303" pitchFamily="18" charset="0"/>
            </a:endParaRP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986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System Analysis and </a:t>
            </a:r>
            <a:r>
              <a:rPr lang="en-GB" b="1" dirty="0" smtClean="0">
                <a:latin typeface="Perpetua" panose="02020502060401020303" pitchFamily="18" charset="0"/>
              </a:rPr>
              <a:t>Design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Perpetua" panose="02020502060401020303" pitchFamily="18" charset="0"/>
              </a:rPr>
              <a:t>Computers are everywhere </a:t>
            </a:r>
            <a:r>
              <a:rPr lang="en-GB" dirty="0" smtClean="0">
                <a:latin typeface="Perpetua" panose="02020502060401020303" pitchFamily="18" charset="0"/>
              </a:rPr>
              <a:t>today!!!</a:t>
            </a:r>
            <a:endParaRPr lang="en-GB" b="1" i="1" dirty="0" smtClean="0">
              <a:solidFill>
                <a:srgbClr val="0070C0"/>
              </a:solidFill>
              <a:latin typeface="Perpetua" panose="02020502060401020303" pitchFamily="18" charset="0"/>
            </a:endParaRPr>
          </a:p>
          <a:p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Computer application: </a:t>
            </a:r>
            <a:r>
              <a:rPr lang="en-GB" dirty="0" smtClean="0">
                <a:latin typeface="Perpetua" panose="02020502060401020303" pitchFamily="18" charset="0"/>
              </a:rPr>
              <a:t>is </a:t>
            </a:r>
            <a:r>
              <a:rPr lang="en-GB" dirty="0">
                <a:latin typeface="Perpetua" panose="02020502060401020303" pitchFamily="18" charset="0"/>
              </a:rPr>
              <a:t>a computer software program that executes on a computing device to </a:t>
            </a:r>
            <a:r>
              <a:rPr lang="en-GB" dirty="0" smtClean="0">
                <a:latin typeface="Perpetua" panose="02020502060401020303" pitchFamily="18" charset="0"/>
              </a:rPr>
              <a:t>carry out </a:t>
            </a:r>
            <a:r>
              <a:rPr lang="en-GB" dirty="0">
                <a:latin typeface="Perpetua" panose="02020502060401020303" pitchFamily="18" charset="0"/>
              </a:rPr>
              <a:t>a specific function or set of related </a:t>
            </a:r>
            <a:r>
              <a:rPr lang="en-GB" dirty="0" smtClean="0">
                <a:latin typeface="Perpetua" panose="02020502060401020303" pitchFamily="18" charset="0"/>
              </a:rPr>
              <a:t>functions.</a:t>
            </a:r>
          </a:p>
          <a:p>
            <a:r>
              <a:rPr lang="en-GB" i="1" dirty="0" smtClean="0">
                <a:solidFill>
                  <a:srgbClr val="C00000"/>
                </a:solidFill>
                <a:latin typeface="Perpetua" panose="02020502060401020303" pitchFamily="18" charset="0"/>
              </a:rPr>
              <a:t>Example…..</a:t>
            </a:r>
          </a:p>
          <a:p>
            <a:pPr marL="0" indent="0">
              <a:buNone/>
            </a:pPr>
            <a:endParaRPr lang="en-GB" sz="1100" dirty="0" smtClean="0">
              <a:latin typeface="Perpetua" panose="02020502060401020303" pitchFamily="18" charset="0"/>
            </a:endParaRPr>
          </a:p>
          <a:p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Information system: </a:t>
            </a:r>
            <a:r>
              <a:rPr lang="en-GB" dirty="0">
                <a:latin typeface="Perpetua" panose="02020502060401020303" pitchFamily="18" charset="0"/>
              </a:rPr>
              <a:t>is a set of interrelated computer components that collects</a:t>
            </a:r>
            <a:r>
              <a:rPr lang="en-GB" dirty="0" smtClean="0">
                <a:latin typeface="Perpetua" panose="02020502060401020303" pitchFamily="18" charset="0"/>
              </a:rPr>
              <a:t>, processes</a:t>
            </a:r>
            <a:r>
              <a:rPr lang="en-GB" dirty="0">
                <a:latin typeface="Perpetua" panose="02020502060401020303" pitchFamily="18" charset="0"/>
              </a:rPr>
              <a:t>, stores (usually in a database), and provides as output the </a:t>
            </a:r>
            <a:r>
              <a:rPr lang="en-GB" dirty="0" smtClean="0">
                <a:latin typeface="Perpetua" panose="02020502060401020303" pitchFamily="18" charset="0"/>
              </a:rPr>
              <a:t>information needed </a:t>
            </a:r>
            <a:r>
              <a:rPr lang="en-GB" dirty="0">
                <a:latin typeface="Perpetua" panose="02020502060401020303" pitchFamily="18" charset="0"/>
              </a:rPr>
              <a:t>to complete business </a:t>
            </a:r>
            <a:r>
              <a:rPr lang="en-GB" dirty="0" smtClean="0">
                <a:latin typeface="Perpetua" panose="02020502060401020303" pitchFamily="18" charset="0"/>
              </a:rPr>
              <a:t>tasks.</a:t>
            </a:r>
          </a:p>
          <a:p>
            <a:endParaRPr lang="en-GB" dirty="0">
              <a:latin typeface="Perpetua" panose="02020502060401020303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81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Systems Development Life Cycle (SDLC)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Perpetua" panose="02020502060401020303" pitchFamily="18" charset="0"/>
              </a:rPr>
              <a:t>Identifies all the </a:t>
            </a:r>
            <a:r>
              <a:rPr lang="en-GB" dirty="0">
                <a:latin typeface="Perpetua" panose="02020502060401020303" pitchFamily="18" charset="0"/>
              </a:rPr>
              <a:t>activities required to build, launch, and maintain an information system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pPr marL="0" indent="0">
              <a:buNone/>
            </a:pPr>
            <a:endParaRPr lang="en-GB" dirty="0" smtClean="0">
              <a:latin typeface="Perpetua" panose="02020502060401020303" pitchFamily="18" charset="0"/>
            </a:endParaRPr>
          </a:p>
          <a:p>
            <a:r>
              <a:rPr lang="en-GB" dirty="0">
                <a:latin typeface="Perpetua" panose="02020502060401020303" pitchFamily="18" charset="0"/>
              </a:rPr>
              <a:t>SDLC includes all the activities that are part of systems analysis</a:t>
            </a:r>
            <a:r>
              <a:rPr lang="en-GB" dirty="0" smtClean="0">
                <a:latin typeface="Perpetua" panose="02020502060401020303" pitchFamily="18" charset="0"/>
              </a:rPr>
              <a:t>, systems </a:t>
            </a:r>
            <a:r>
              <a:rPr lang="en-GB" dirty="0">
                <a:latin typeface="Perpetua" panose="02020502060401020303" pitchFamily="18" charset="0"/>
              </a:rPr>
              <a:t>design, programming, testing, and maintaining the system.</a:t>
            </a:r>
            <a:endParaRPr lang="en-GB" dirty="0" smtClean="0">
              <a:latin typeface="Perpetua" panose="02020502060401020303" pitchFamily="18" charset="0"/>
            </a:endParaRPr>
          </a:p>
          <a:p>
            <a:endParaRPr lang="en-GB" dirty="0" smtClean="0">
              <a:latin typeface="Perpetua" panose="02020502060401020303" pitchFamily="18" charset="0"/>
            </a:endParaRPr>
          </a:p>
          <a:p>
            <a:endParaRPr lang="en-GB" dirty="0">
              <a:latin typeface="Perpetua" panose="02020502060401020303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56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Information </a:t>
            </a:r>
            <a:r>
              <a:rPr lang="en-GB" b="1" dirty="0">
                <a:latin typeface="Perpetua" panose="02020502060401020303" pitchFamily="18" charset="0"/>
              </a:rPr>
              <a:t>systems development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Perpetua" panose="02020502060401020303" pitchFamily="18" charset="0"/>
              </a:rPr>
              <a:t>T</a:t>
            </a:r>
            <a:r>
              <a:rPr lang="en-GB" dirty="0" smtClean="0">
                <a:latin typeface="Perpetua" panose="02020502060401020303" pitchFamily="18" charset="0"/>
              </a:rPr>
              <a:t>he </a:t>
            </a:r>
            <a:r>
              <a:rPr lang="en-GB" dirty="0">
                <a:latin typeface="Perpetua" panose="02020502060401020303" pitchFamily="18" charset="0"/>
              </a:rPr>
              <a:t>actual approach </a:t>
            </a:r>
            <a:r>
              <a:rPr lang="en-GB" dirty="0" smtClean="0">
                <a:latin typeface="Perpetua" panose="02020502060401020303" pitchFamily="18" charset="0"/>
              </a:rPr>
              <a:t>used to </a:t>
            </a:r>
            <a:r>
              <a:rPr lang="en-GB" dirty="0">
                <a:latin typeface="Perpetua" panose="02020502060401020303" pitchFamily="18" charset="0"/>
              </a:rPr>
              <a:t>develop a particular information system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r>
              <a:rPr lang="en-GB" dirty="0">
                <a:latin typeface="Perpetua" panose="02020502060401020303" pitchFamily="18" charset="0"/>
              </a:rPr>
              <a:t>Most information systems you </a:t>
            </a:r>
            <a:r>
              <a:rPr lang="en-GB" dirty="0" smtClean="0">
                <a:latin typeface="Perpetua" panose="02020502060401020303" pitchFamily="18" charset="0"/>
              </a:rPr>
              <a:t>will develop </a:t>
            </a:r>
            <a:r>
              <a:rPr lang="en-GB" dirty="0">
                <a:latin typeface="Perpetua" panose="02020502060401020303" pitchFamily="18" charset="0"/>
              </a:rPr>
              <a:t>are </a:t>
            </a:r>
            <a:r>
              <a:rPr lang="en-GB" dirty="0" smtClean="0">
                <a:latin typeface="Perpetua" panose="02020502060401020303" pitchFamily="18" charset="0"/>
              </a:rPr>
              <a:t>built </a:t>
            </a:r>
            <a:r>
              <a:rPr lang="en-GB" dirty="0">
                <a:latin typeface="Perpetua" panose="02020502060401020303" pitchFamily="18" charset="0"/>
              </a:rPr>
              <a:t>to solve organizational problems, which </a:t>
            </a:r>
            <a:r>
              <a:rPr lang="en-GB" dirty="0" smtClean="0">
                <a:latin typeface="Perpetua" panose="02020502060401020303" pitchFamily="18" charset="0"/>
              </a:rPr>
              <a:t>are usually </a:t>
            </a:r>
            <a:r>
              <a:rPr lang="en-GB" dirty="0">
                <a:latin typeface="Perpetua" panose="02020502060401020303" pitchFamily="18" charset="0"/>
              </a:rPr>
              <a:t>very complex, thus making it difficult to plan and execute a </a:t>
            </a:r>
            <a:r>
              <a:rPr lang="en-GB" dirty="0" smtClean="0">
                <a:latin typeface="Perpetua" panose="02020502060401020303" pitchFamily="18" charset="0"/>
              </a:rPr>
              <a:t>development project.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In </a:t>
            </a:r>
            <a:r>
              <a:rPr lang="en-GB" dirty="0">
                <a:latin typeface="Perpetua" panose="02020502060401020303" pitchFamily="18" charset="0"/>
              </a:rPr>
              <a:t>fact, many projects end up being much larger than </a:t>
            </a:r>
            <a:r>
              <a:rPr lang="en-GB" dirty="0" smtClean="0">
                <a:latin typeface="Perpetua" panose="02020502060401020303" pitchFamily="18" charset="0"/>
              </a:rPr>
              <a:t>expected often </a:t>
            </a:r>
            <a:r>
              <a:rPr lang="en-GB" dirty="0">
                <a:latin typeface="Perpetua" panose="02020502060401020303" pitchFamily="18" charset="0"/>
              </a:rPr>
              <a:t>resulting in late deliveries that are over budget. </a:t>
            </a:r>
            <a:endParaRPr lang="en-GB" dirty="0" smtClean="0">
              <a:latin typeface="Perpetua" panose="02020502060401020303" pitchFamily="18" charset="0"/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221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Information </a:t>
            </a:r>
            <a:r>
              <a:rPr lang="en-GB" b="1" dirty="0">
                <a:latin typeface="Perpetua" panose="02020502060401020303" pitchFamily="18" charset="0"/>
              </a:rPr>
              <a:t>systems development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Perpetua" panose="02020502060401020303" pitchFamily="18" charset="0"/>
              </a:rPr>
              <a:t>During </a:t>
            </a:r>
            <a:r>
              <a:rPr lang="en-GB" dirty="0">
                <a:latin typeface="Perpetua" panose="02020502060401020303" pitchFamily="18" charset="0"/>
              </a:rPr>
              <a:t>the last 10 years</a:t>
            </a:r>
            <a:r>
              <a:rPr lang="en-GB" dirty="0" smtClean="0">
                <a:latin typeface="Perpetua" panose="02020502060401020303" pitchFamily="18" charset="0"/>
              </a:rPr>
              <a:t>, several </a:t>
            </a:r>
            <a:r>
              <a:rPr lang="en-GB" dirty="0">
                <a:latin typeface="Perpetua" panose="02020502060401020303" pitchFamily="18" charset="0"/>
              </a:rPr>
              <a:t>new information systems development processes have been developed </a:t>
            </a:r>
            <a:r>
              <a:rPr lang="en-GB" dirty="0" smtClean="0">
                <a:latin typeface="Perpetua" panose="02020502060401020303" pitchFamily="18" charset="0"/>
              </a:rPr>
              <a:t>to enhance </a:t>
            </a:r>
            <a:r>
              <a:rPr lang="en-GB" dirty="0">
                <a:latin typeface="Perpetua" panose="02020502060401020303" pitchFamily="18" charset="0"/>
              </a:rPr>
              <a:t>project </a:t>
            </a:r>
            <a:r>
              <a:rPr lang="en-GB" dirty="0" smtClean="0">
                <a:latin typeface="Perpetua" panose="02020502060401020303" pitchFamily="18" charset="0"/>
              </a:rPr>
              <a:t>success.</a:t>
            </a:r>
          </a:p>
          <a:p>
            <a:r>
              <a:rPr lang="en-GB" dirty="0">
                <a:latin typeface="Perpetua" panose="02020502060401020303" pitchFamily="18" charset="0"/>
              </a:rPr>
              <a:t>One of the newer and more effective ones is </a:t>
            </a:r>
            <a:r>
              <a:rPr lang="en-GB" dirty="0" smtClean="0">
                <a:latin typeface="Perpetua" panose="02020502060401020303" pitchFamily="18" charset="0"/>
              </a:rPr>
              <a:t>called </a:t>
            </a:r>
            <a:r>
              <a:rPr lang="en-GB" b="1" i="1" dirty="0" smtClean="0">
                <a:solidFill>
                  <a:srgbClr val="C00000"/>
                </a:solidFill>
                <a:latin typeface="Perpetua" panose="02020502060401020303" pitchFamily="18" charset="0"/>
              </a:rPr>
              <a:t>Agile </a:t>
            </a:r>
            <a:r>
              <a:rPr lang="en-GB" b="1" i="1" dirty="0">
                <a:solidFill>
                  <a:srgbClr val="C00000"/>
                </a:solidFill>
                <a:latin typeface="Perpetua" panose="02020502060401020303" pitchFamily="18" charset="0"/>
              </a:rPr>
              <a:t>Development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Neither team </a:t>
            </a:r>
            <a:r>
              <a:rPr lang="en-GB" dirty="0">
                <a:latin typeface="Perpetua" panose="02020502060401020303" pitchFamily="18" charset="0"/>
              </a:rPr>
              <a:t>members nor the user completely understands the problems and </a:t>
            </a:r>
            <a:r>
              <a:rPr lang="en-GB" dirty="0" smtClean="0">
                <a:latin typeface="Perpetua" panose="02020502060401020303" pitchFamily="18" charset="0"/>
              </a:rPr>
              <a:t>complexities of </a:t>
            </a:r>
            <a:r>
              <a:rPr lang="en-GB" dirty="0">
                <a:latin typeface="Perpetua" panose="02020502060401020303" pitchFamily="18" charset="0"/>
              </a:rPr>
              <a:t>a new system, so the project plan and the execution of the project </a:t>
            </a:r>
            <a:r>
              <a:rPr lang="en-GB" dirty="0" smtClean="0">
                <a:latin typeface="Perpetua" panose="02020502060401020303" pitchFamily="18" charset="0"/>
              </a:rPr>
              <a:t>must be </a:t>
            </a:r>
            <a:r>
              <a:rPr lang="en-GB" dirty="0">
                <a:latin typeface="Perpetua" panose="02020502060401020303" pitchFamily="18" charset="0"/>
              </a:rPr>
              <a:t>responsive to unanticipated </a:t>
            </a:r>
            <a:r>
              <a:rPr lang="en-GB" dirty="0" smtClean="0">
                <a:latin typeface="Perpetua" panose="02020502060401020303" pitchFamily="18" charset="0"/>
              </a:rPr>
              <a:t>issues.</a:t>
            </a:r>
          </a:p>
          <a:p>
            <a:r>
              <a:rPr lang="en-GB" dirty="0">
                <a:latin typeface="Perpetua" panose="02020502060401020303" pitchFamily="18" charset="0"/>
              </a:rPr>
              <a:t>must be agile and flexible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 </a:t>
            </a:r>
            <a:r>
              <a:rPr lang="en-GB" dirty="0">
                <a:latin typeface="Perpetua" panose="02020502060401020303" pitchFamily="18" charset="0"/>
              </a:rPr>
              <a:t>must </a:t>
            </a:r>
            <a:r>
              <a:rPr lang="en-GB" dirty="0" smtClean="0">
                <a:latin typeface="Perpetua" panose="02020502060401020303" pitchFamily="18" charset="0"/>
              </a:rPr>
              <a:t>have procedures </a:t>
            </a:r>
            <a:r>
              <a:rPr lang="en-GB" dirty="0">
                <a:latin typeface="Perpetua" panose="02020502060401020303" pitchFamily="18" charset="0"/>
              </a:rPr>
              <a:t>in place to allow for, anticipate</a:t>
            </a:r>
            <a:r>
              <a:rPr lang="en-GB">
                <a:latin typeface="Perpetua" panose="02020502060401020303" pitchFamily="18" charset="0"/>
              </a:rPr>
              <a:t>, </a:t>
            </a:r>
            <a:r>
              <a:rPr lang="en-GB" smtClean="0">
                <a:latin typeface="Perpetua" panose="02020502060401020303" pitchFamily="18" charset="0"/>
              </a:rPr>
              <a:t>changes </a:t>
            </a:r>
            <a:r>
              <a:rPr lang="en-GB" dirty="0">
                <a:latin typeface="Perpetua" panose="02020502060401020303" pitchFamily="18" charset="0"/>
              </a:rPr>
              <a:t>and </a:t>
            </a:r>
            <a:r>
              <a:rPr lang="en-GB" dirty="0" smtClean="0">
                <a:latin typeface="Perpetua" panose="02020502060401020303" pitchFamily="18" charset="0"/>
              </a:rPr>
              <a:t>new requirements </a:t>
            </a:r>
            <a:r>
              <a:rPr lang="en-GB" dirty="0">
                <a:latin typeface="Perpetua" panose="02020502060401020303" pitchFamily="18" charset="0"/>
              </a:rPr>
              <a:t>during the development </a:t>
            </a:r>
            <a:r>
              <a:rPr lang="en-GB" dirty="0" smtClean="0">
                <a:latin typeface="Perpetua" panose="02020502060401020303" pitchFamily="18" charset="0"/>
              </a:rPr>
              <a:t>process.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27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2525</TotalTime>
  <Words>486</Words>
  <Application>Microsoft Office PowerPoint</Application>
  <PresentationFormat>Widescreen</PresentationFormat>
  <Paragraphs>60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Perpetua</vt:lpstr>
      <vt:lpstr>Times New Roman</vt:lpstr>
      <vt:lpstr>Office Theme</vt:lpstr>
      <vt:lpstr>PowerPoint Presentation</vt:lpstr>
      <vt:lpstr>System Analysis and Design</vt:lpstr>
      <vt:lpstr>UML Graphical Models</vt:lpstr>
      <vt:lpstr>System Analysis and Design</vt:lpstr>
      <vt:lpstr>Systems Development Life Cycle (SDLC)</vt:lpstr>
      <vt:lpstr>Information systems development process</vt:lpstr>
      <vt:lpstr>Information systems development process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 Zainab</dc:creator>
  <cp:lastModifiedBy>Z Zainab</cp:lastModifiedBy>
  <cp:revision>185</cp:revision>
  <dcterms:created xsi:type="dcterms:W3CDTF">2017-07-18T07:50:04Z</dcterms:created>
  <dcterms:modified xsi:type="dcterms:W3CDTF">2019-12-15T15:32:03Z</dcterms:modified>
</cp:coreProperties>
</file>